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image/svg+xml" Extension="svg"/>
  <Default ContentType="application/xml" Extension="xml"/>
  <Default ContentType="image/jpeg" Extension="jfif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tableStyles+xml" PartName="/ppt/tableStyles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1.xml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1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49" r:id="rId6"/>
    <p:sldMasterId id="2147483650" r:id="rId7"/>
    <p:sldMasterId id="214748365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</p:sldIdLst>
  <p:sldSz cy="6858000" cx="12192000"/>
  <p:notesSz cx="6858000" cy="9144000"/>
  <p:defaultTextStyle>
    <a:defPPr lvl="0">
      <a:defRPr lang="en-US"/>
    </a:defPPr>
    <a:lvl1pPr defTabSz="4572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4572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4572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4572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4572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4572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4572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4572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4572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90651C3A-4460-11DB-9652-00E08161165F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11" Type="http://schemas.openxmlformats.org/officeDocument/2006/relationships/slide" Target="slides/slide2.xml"/><Relationship Id="rId22" Type="http://schemas.openxmlformats.org/officeDocument/2006/relationships/slide" Target="slides/slide13.xml"/><Relationship Id="rId10" Type="http://schemas.openxmlformats.org/officeDocument/2006/relationships/slide" Target="slides/slide1.xml"/><Relationship Id="rId21" Type="http://schemas.openxmlformats.org/officeDocument/2006/relationships/slide" Target="slides/slide12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tableStyles" Target="tableStyles1.xml"/><Relationship Id="rId9" Type="http://schemas.openxmlformats.org/officeDocument/2006/relationships/notesMaster" Target="notesMasters/notesMaster1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5" Type="http://schemas.openxmlformats.org/officeDocument/2006/relationships/slideMaster" Target="slideMasters/slideMaster4.xml"/><Relationship Id="rId19" Type="http://schemas.openxmlformats.org/officeDocument/2006/relationships/slide" Target="slides/slide10.xml"/><Relationship Id="rId6" Type="http://schemas.openxmlformats.org/officeDocument/2006/relationships/slideMaster" Target="slideMasters/slideMaster1.xml"/><Relationship Id="rId18" Type="http://schemas.openxmlformats.org/officeDocument/2006/relationships/slide" Target="slides/slide9.xml"/><Relationship Id="rId7" Type="http://schemas.openxmlformats.org/officeDocument/2006/relationships/slideMaster" Target="slideMasters/slideMaster2.xml"/><Relationship Id="rId8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6E2-43E2-ACB4-767E4E5601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6E2-43E2-ACB4-767E4E5601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208F-4B7F-920F-32EC61F9032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6E2-43E2-ACB4-767E4E56012F}"/>
              </c:ext>
            </c:extLst>
          </c:dPt>
          <c:cat>
            <c:strRef>
              <c:f>Sheet1!$A$2:$A$5</c:f>
              <c:strCache>
                <c:ptCount val="3"/>
                <c:pt idx="0">
                  <c:v>Servicing</c:v>
                </c:pt>
                <c:pt idx="1">
                  <c:v>Modification</c:v>
                </c:pt>
                <c:pt idx="2">
                  <c:v>Spares &amp; accessories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15</c:v>
                </c:pt>
                <c:pt idx="1">
                  <c:v>4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8F-4B7F-920F-32EC61F903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733849481661139"/>
          <c:y val="0.10602511898656371"/>
          <c:w val="0.5965625549459056"/>
          <c:h val="0.7157763488896486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68-4A35-A70E-1D6D00D70C8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68-4A35-A70E-1D6D00D70C8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68-4A35-A70E-1D6D00D70C8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268-4A35-A70E-1D6D00D70C84}"/>
              </c:ext>
            </c:extLst>
          </c:dPt>
          <c:cat>
            <c:strRef>
              <c:f>Sheet1!$A$2:$A$5</c:f>
              <c:strCache>
                <c:ptCount val="4"/>
                <c:pt idx="0">
                  <c:v>Servicing by slot booking </c:v>
                </c:pt>
                <c:pt idx="1">
                  <c:v>Modification</c:v>
                </c:pt>
                <c:pt idx="2">
                  <c:v>Spares &amp; Accessories </c:v>
                </c:pt>
                <c:pt idx="3">
                  <c:v>On the spot Service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</c:v>
                </c:pt>
                <c:pt idx="1">
                  <c:v>5</c:v>
                </c:pt>
                <c:pt idx="2">
                  <c:v>1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21-42DE-8DA1-9194357BDF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15220534245062975"/>
          <c:y val="0.89595152192238625"/>
          <c:w val="0.6091455688993177"/>
          <c:h val="0.104048495624920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1E98E-239B-4407-B77C-6D04C648AD13}" type="datetimeFigureOut">
              <a:rPr lang="en-IN" smtClean="0"/>
              <a:pPr/>
              <a:t>12-01-2023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29DE9D-CB8A-4E33-B12E-CE6F1638AA1F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74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29DE9D-CB8A-4E33-B12E-CE6F1638AA1F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12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944E5-3460-CD4F-9F75-26395E0155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25C40-2A97-6C8C-412D-2D48C36D7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D20FB-09CE-427D-7304-64F51EEBF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E87ED-A3C7-7C7B-A7D3-32DEEAB2F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7167A-9324-860B-6950-5E77D376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151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B1D7B-7FED-6A18-E114-84DEA15E8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E46D9-322D-83A3-2521-8E844FFFA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F554B-9677-4C6E-CA5F-A5E212551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A2574-04D8-C10B-F34B-8E1912EFE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D475C-6EBD-B7D0-36DB-A64B85E0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14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108D7C-8116-F2FD-6A09-1B0EAA5468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54969-7207-6717-5C22-3156E52E4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3C3E9-C4DC-36FC-0677-FBDDD6426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11EB1-57D5-5ADF-4F26-31761312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4D35F-2BBB-EC20-6FFD-5A35C1BC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268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A4BA6-95FC-E4B7-39A8-B3266AEAB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02176-6A82-338F-76CC-AF135605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0A815-8538-F32C-3AB4-55A3E3465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5DEA19-D1D7-54F1-8596-91723767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192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3B58A-6E5D-7A3C-8640-DF826BCB2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F0EF0-234F-9BA6-B07F-1525808F3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F36D3-E564-C510-B3D8-9A694360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80F69-4933-F360-FA07-F8E3547A0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17AED-33DE-C52D-46C2-78B84F570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1421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03BC0-763B-E669-2C59-A54847F57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F92A4-64B3-1F27-4B47-794A38E81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A0841-0D0A-EB1F-8385-991B8548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FDC16-039C-D96F-960F-7499F63E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A39FC-E700-BF20-FFBC-033766394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71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9BDA2-4B04-ED64-0C6F-21A7656C4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F9CA6-E0E2-0E8D-92E3-EC2A493AC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C5477-13D6-64C1-B5AE-07AA89A2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31EA5-C9A6-25B9-AD4D-0C95A8132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0840B-1AD0-92D7-1B5B-8B3C480A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2352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88CD-B906-B5F3-5B33-C30355CED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D955-074B-3DC8-F740-E7A3F714A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8CAA1B-7F5C-4CCB-BF92-0895389AA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DEB49-0B20-A59D-60F5-7BB56ACED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0CD40-1223-79AE-7766-FCFBE270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C2F1E-3AA0-7DFC-CA57-E9E90DD3D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6384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8BAA8-9DD8-1807-0AC4-98467FCA5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0C0E2-5D6C-C824-B55D-BA42DE9A8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FA379-EF6D-F4EB-0006-95CEEF2DE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04DAF-349F-1193-842F-8CCC2F139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420B37-99A9-2467-293A-9FF32E5827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663B04-89F5-4DAC-937F-BFCC5F4B5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35E0D-24E2-288B-2944-35929CAF6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6D55B-B4F4-F183-EDCF-60D0B7996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496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289D-9B8A-854C-A774-22AA0643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71E3D2-E062-B710-DE06-E8FF1556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5CC97D-26FB-0CA2-97AA-E7C9DF0A8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6BBF9-4470-658F-D337-276441526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616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1030BC-B053-85E1-676A-6CC2EF567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DD5BBE-8C3D-08FB-0489-F2DCCA72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35FB9-B738-A58C-624B-A6260BC5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6763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6BA6-6710-93A0-0B81-B60F469C9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049D5-534B-1236-0E07-DB1A0C19F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33957-43C1-9284-8788-D1C1185CA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50002-9030-8D34-793B-8F3410A1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D5181C-A577-D688-014A-7EACA005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88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EB9F-D2CF-7083-D5CB-BF145C26B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D7D9C-A970-E5CB-D3C7-250AB1EC7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1D9B77-9715-4E7B-0A66-DA78E43C7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38672-D6E5-E7CE-2C36-F0ABCA75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AB1DC-19B8-41D1-577C-3021E3E9F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F0D3F-59F9-0F56-ABA2-039BE2A3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15593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9BFE-FF59-9877-3B31-73266A28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E38C1-DDE1-FF4F-232D-371814AB5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28DAE-8D21-F0FD-BB2A-55F134F62F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9F151-3785-1022-BDC9-151C27F8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96184-F043-F164-FA23-E569EFEB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801958-1F73-2A79-8554-FCACAA5DE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0901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8A2A2-4B3C-B9E8-21D5-8BF69EFE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6365E-C59D-5D31-FD29-7E17D6903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6E216-035F-F030-F0A7-4FC9569E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9FE9D-0E09-D0F0-7A4D-85E4EA83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9C2D8-6ABA-86BD-5AC3-9638C2718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8159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330909-A89E-95CB-77F2-155FA86E7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3738E-C197-08ED-BFEB-62FB31A1B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7EE21-0EE6-AA24-35B6-2E5FD32CB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819FB-9CC9-09DA-3BC5-EE1F6BED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0B6EA-43DA-B3DA-9725-B307CCFB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201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1A84-4841-4632-E058-9C80EEB18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F9FABB-623C-87F7-105D-4C6848EE0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7E1D1-4FDF-121F-5FC4-7F582F9EE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E12BA-8B2F-70D5-E35E-96FD3DFB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D32B8-FA8A-1481-E040-DFCF6A35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9737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9021-1077-55D2-29AE-78D0D56D0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83EB4-BD55-62A6-ED88-D9DE6EF0F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8710B-4332-52BA-CA39-0C1DE099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79373-C3D2-27A5-FF66-D8D8C07BE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8D6E4-C3FC-DA18-438D-5762201B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706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E20A-9FFC-DBB4-50C0-D459F13E5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3C99D-3B84-86BC-E1D5-C75450DC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D3909-9C89-D0C6-601B-212A4B38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AE135-2123-81D5-5723-F01F17D4A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2D064-7880-94FC-D086-DB5C3BEF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58916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C791C-B68C-B4CF-7628-0BE95B8B4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B576F-5C29-46E3-38FD-1F5BEE594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15D2F-554B-4FE7-BF8F-BEE66E5E9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201E2-2DBB-A41C-78EA-0A0A50F6C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43F2-3082-B3D4-5BB0-400BD5340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B4F84-2ADF-98BB-C2CD-4940A732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9327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AE5B-2568-5FA5-1A34-AC5B3819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062B5-E065-1ED3-53A2-35464EA92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9B8D9-9F7F-1DDF-BA08-2161E62B3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797FD0-91C6-1CE9-B94E-ABD22FC1F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EAB7A5-5B32-856C-D027-9B7551B4C8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846BF-8437-3D05-DD96-C32B9C4A3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1F3A4-F6E0-326C-D1A6-49A25F3D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AEFC9-458A-D3CE-54F2-B9820BCC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727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DBF7-F55A-0F74-24D4-A43D25DC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DF6653-F113-7B76-6309-970A9A7B5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1E279-3949-8A08-273D-478803C4C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F804C4-E528-D49B-AD6E-C39B8D4E5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699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5A81-6A2C-8948-FD9E-79038E7C0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4A26E-E156-75BC-F5E4-E335F3F36C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4F25D-34E4-FE3A-5F29-6354AF80B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5A74D-FCF7-70DD-1FDA-E976295B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323D-5846-2867-9221-69C40869F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225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BB5DCF-8066-EBC5-28E8-39B7E026B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1C6E4-6CDF-3797-98EA-67254B63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6D09E-05DE-B13E-9961-DD6C8D26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73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C232B-4DAD-A761-2CDC-6EE72D618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3F846-5754-7EAB-4913-5F5832FF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644D5-BB76-AC43-DC7F-BD22871BB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0726F-A321-811B-8DF0-C32D27DD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EA43F-137B-41DC-46D3-CD1C7E6B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20B58-3CF2-023A-92FE-4828AF38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4830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F0CC-0093-6CF5-410B-2275EE42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2BEB0A-A4BA-93BE-547F-421878F68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7913D-C60E-9BF7-AA6D-B4BF5FB1DF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31316-0E4D-2BA5-9AE7-41A528355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54E1F-BE0B-9DAF-B0B7-5AFD542D3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18524-D7BA-643A-6C6B-30B53500F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13354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9D8C-7A6C-AC2B-6A04-58AEDF1FD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2B4E44-CD7C-AFBB-E149-25FEFED334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3C676-D079-F44F-B683-05E82CF8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AC4BA-220D-9467-3623-BDD7C8243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B508A-D48E-D535-3BD4-D409ACBB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7994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7F17D2-4ACC-597D-B963-C24EF2D233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C4C0A-C84E-13C7-4A7A-F4B0E27EB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9B91C-CB6A-3376-CE6C-C82F921E5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DEA90-2A64-2B3E-2C83-E368E47D9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0B42F-14D3-4509-1F3B-3AD66BD0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1282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985E9F-9F89-2E48-653A-8700BBFD52F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35103" y="116306"/>
            <a:ext cx="1056711" cy="10567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80421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04189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1117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6646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04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2F36-78AA-9AD0-A915-43C3DF62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94011-DCD1-B547-F55B-C304302CC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79950-011E-D3CB-CB42-33DB3AD3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3DB28-5A6F-5252-DD27-B185882E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BA6A3-37CF-4C34-EC09-A9230753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9644F-A387-7D22-401B-6E397B4F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293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499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500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9713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3759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6270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414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1005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0614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9268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49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088B-66AF-1C7E-05D3-5F71B3AA4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D30E9-5CB5-69F4-B128-2AB099E37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ADFDA-FEB6-64A5-D5E2-9D241337C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100FF2-EBAD-3B45-605B-2EEEC4F4B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702950-A86E-ABB1-E352-CCBA92DAFA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51441B-E510-DBD4-F462-3C59B8BD9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DBF364-2266-8957-A95D-1425DB6F5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B741A-1183-A2F3-7D87-FA3DCB63C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5587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7588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3032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901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304A-0425-9543-542C-2A853B0A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98907C-C3AB-7CA5-39B0-FFD53A22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1327B7-4D8E-3DE1-0FF8-EE1283E3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3DAC8-73CB-E717-C0C5-BA6E5F2E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71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AFB071-DDBD-96AC-7DDA-00170669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653A0C-6B21-44EC-1D7B-DF1CE9D58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7A665-017D-58E5-082C-BF71BCA2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92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40EF8-4693-7A5C-BE36-78CF2704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E4A00-3CBD-90B9-F3F2-26563800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5D234-86AC-C200-4511-994D7C1CE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6B872-6346-CA51-375F-692EC5F88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BBC48-9E1C-A41A-4A39-1660D3CEB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6136B-AA63-4684-5313-60ED81AA6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722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E6682-0F99-A0E0-A231-808CE43A6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2592B-F6BF-1B51-A8E9-BF52984AB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9BAAE-473F-E956-D614-44A18D98B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7D392-210C-8AC8-1AE8-5E39196D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F62E6-4B54-7997-79C8-B8144CB60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2EADD-A7F0-EB05-2958-3B6C9247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53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B09C2-262F-48A7-743C-38AD7599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3E517-D114-29F8-8277-70FBD0C37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D570B-395E-4F14-DD4F-0DE10C8495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364D4-2F1B-9F38-F503-1A7C995F9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EDA01-56D4-6C37-1215-34952D839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38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81D5A-5C16-11F4-BB1C-8B0E7C04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BA209-CA25-83A1-0B9F-8E63AFBE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DF9D6-2DD0-1B88-ECBD-D983ACFC3E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6AE57-8941-4BF9-A9DE-B99A3064B56F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E60E1-EDAB-7035-805B-A60F0B5F5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85A5C-D866-FE5B-CFD0-8A1BD04CF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0C250-CC9F-4311-AB59-481BC0E64935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0522F2-AE1A-58F1-6C6B-82F2685AF87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265" y="150090"/>
            <a:ext cx="821025" cy="82102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923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6F083-D4ED-0856-F770-D0D81E14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0DB99-B900-4183-746C-7771D8813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216CD-4E3C-5E4D-ABF7-FAB2DE9DE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1ED1F-589C-49C6-A0A7-84EDE19E15A6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87CE2-0689-5667-9894-2FFB91D22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86CC7-1ED9-8041-D072-5A601EBCA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FAA6-70AF-4FE0-8950-AAB78F2949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582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10E11A2-C27E-4303-80EE-4BB0CDBD60D3}" type="datetimeFigureOut">
              <a:rPr lang="en-IN" smtClean="0"/>
              <a:t>12-01-2023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06E0EB-F71E-49E7-8A89-E7161E699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42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9.jfif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1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662D-F751-377E-979A-FE933A41C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573" y="1539244"/>
            <a:ext cx="8915400" cy="2724845"/>
          </a:xfrm>
        </p:spPr>
        <p:txBody>
          <a:bodyPr>
            <a:noAutofit/>
          </a:bodyPr>
          <a:lstStyle/>
          <a:p>
            <a:r>
              <a:rPr kumimoji="0" lang="en-IN" sz="17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Bauhaus 93" panose="04030905020B02020C02" pitchFamily="82" charset="0"/>
                <a:ea typeface="+mj-ea"/>
                <a:cs typeface="Times New Roman" panose="02020603050405020304" pitchFamily="18" charset="0"/>
              </a:rPr>
              <a:t>Why?</a:t>
            </a:r>
            <a:endParaRPr lang="en-IN" sz="17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AE110-DBDD-BA94-C4CD-FDE0012F76E1}"/>
              </a:ext>
            </a:extLst>
          </p:cNvPr>
          <p:cNvSpPr txBox="1"/>
          <p:nvPr/>
        </p:nvSpPr>
        <p:spPr>
          <a:xfrm>
            <a:off x="2725040" y="4264089"/>
            <a:ext cx="6936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hnschrift Light" panose="020B0502040204020203" pitchFamily="34" charset="0"/>
              </a:rPr>
              <a:t>When your </a:t>
            </a:r>
            <a:r>
              <a:rPr lang="en-US" sz="2400" b="1" dirty="0">
                <a:latin typeface="Bahnschrift Light" panose="020B0502040204020203" pitchFamily="34" charset="0"/>
              </a:rPr>
              <a:t>WHY </a:t>
            </a:r>
            <a:r>
              <a:rPr lang="en-US" sz="2400" dirty="0">
                <a:latin typeface="Bahnschrift Light" panose="020B0502040204020203" pitchFamily="34" charset="0"/>
              </a:rPr>
              <a:t>is clear , Then your </a:t>
            </a:r>
            <a:r>
              <a:rPr lang="en-US" sz="2400" b="1" dirty="0">
                <a:latin typeface="Bahnschrift Light" panose="020B0502040204020203" pitchFamily="34" charset="0"/>
              </a:rPr>
              <a:t>HOW</a:t>
            </a:r>
            <a:r>
              <a:rPr lang="en-US" sz="2400" dirty="0">
                <a:latin typeface="Bahnschrift Light" panose="020B0502040204020203" pitchFamily="34" charset="0"/>
              </a:rPr>
              <a:t> is Easy</a:t>
            </a:r>
            <a:r>
              <a:rPr lang="en-US" dirty="0">
                <a:latin typeface="Bahnschrift Light" panose="020B0502040204020203" pitchFamily="34" charset="0"/>
              </a:rPr>
              <a:t>.</a:t>
            </a:r>
            <a:endParaRPr lang="en-IN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477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71327" y="675197"/>
            <a:ext cx="586273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Status/Stage of our startup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en-US" sz="2400" b="1" dirty="0">
              <a:latin typeface="Gill Sans MT" panose="020B05020201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en-US" sz="2400" b="1" dirty="0">
              <a:latin typeface="Gill Sans MT" panose="020B05020201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en-US" sz="2400" b="1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252C5-97D0-C8D1-6DA4-A8B8E1F3A4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04414">
            <a:off x="10686255" y="5399429"/>
            <a:ext cx="789728" cy="789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0A8320-8B91-294D-C56F-E219B75C1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53" y="1349077"/>
            <a:ext cx="5344354" cy="44543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B85196-E0C0-8263-2EA0-2FA287E2AA4B}"/>
              </a:ext>
            </a:extLst>
          </p:cNvPr>
          <p:cNvSpPr txBox="1"/>
          <p:nvPr/>
        </p:nvSpPr>
        <p:spPr>
          <a:xfrm>
            <a:off x="1091626" y="3254550"/>
            <a:ext cx="3530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Approx 85% area is Covered</a:t>
            </a:r>
          </a:p>
          <a:p>
            <a:pPr algn="ctr"/>
            <a:r>
              <a:rPr lang="en-IN" sz="2200" b="1" dirty="0"/>
              <a:t>Indore , M.P</a:t>
            </a:r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83A61BB4-B86A-7951-91A1-BF7259003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71861" y="4446036"/>
            <a:ext cx="45720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4763DF-146E-D3EE-4F82-109482B2B8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955" y="3118126"/>
            <a:ext cx="436634" cy="4366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30C48-A55D-9E1C-43D4-6F7B1670F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228760" y="3414410"/>
            <a:ext cx="457200" cy="457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E2130E-4029-9DB1-F8AD-6DEC9EC18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8288" y="3796236"/>
            <a:ext cx="457240" cy="457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43FE64-1B65-AB37-75C2-6ADED207D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356" y="2178855"/>
            <a:ext cx="457240" cy="457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0DE87F-A8E7-04C3-3651-D75341080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167" y="3576248"/>
            <a:ext cx="457240" cy="4572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6B3BA5-864E-D502-941F-7982C7EC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7447" y="2755036"/>
            <a:ext cx="457240" cy="4572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AEB784-8A7C-136C-C619-1447A0A8A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6908" y="2118029"/>
            <a:ext cx="457200" cy="4572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ACEEBC-6412-2C58-72F3-28863ED87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494" y="3029280"/>
            <a:ext cx="457240" cy="457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A0342C-8037-5504-81D0-99897C611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162" y="3764400"/>
            <a:ext cx="457240" cy="4572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4AFC9B-ECDE-45C0-3801-120224423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789" y="3585777"/>
            <a:ext cx="457240" cy="4572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490B48-2068-6AC3-586B-09540160A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115" y="2749068"/>
            <a:ext cx="457240" cy="4572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8040A4F-2F4B-A000-7992-259DE1D2E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9668" y="2800660"/>
            <a:ext cx="457240" cy="4572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E8B14E-9D1A-6DD7-9ED2-41D3C7A0B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8290" y="3281752"/>
            <a:ext cx="457240" cy="4572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C5EE38-E7E1-A634-6316-A8D0C1CBA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648" y="3663779"/>
            <a:ext cx="409941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5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B8092A6-F55E-A27E-59F8-7B96DD9F14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1301823"/>
              </p:ext>
            </p:extLst>
          </p:nvPr>
        </p:nvGraphicFramePr>
        <p:xfrm>
          <a:off x="280225" y="465043"/>
          <a:ext cx="6847644" cy="570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85571DE-33DD-8078-123B-A7A7BF1C6749}"/>
              </a:ext>
            </a:extLst>
          </p:cNvPr>
          <p:cNvSpPr txBox="1"/>
          <p:nvPr/>
        </p:nvSpPr>
        <p:spPr>
          <a:xfrm>
            <a:off x="2711899" y="3318621"/>
            <a:ext cx="13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Total – 100+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DD24E-0949-4A84-B5A7-59BBEFD45C06}"/>
              </a:ext>
            </a:extLst>
          </p:cNvPr>
          <p:cNvSpPr txBox="1"/>
          <p:nvPr/>
        </p:nvSpPr>
        <p:spPr>
          <a:xfrm>
            <a:off x="1986918" y="2672290"/>
            <a:ext cx="2828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Orders Completed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ADDA72-4234-B223-3711-AC2FF5FC8B4F}"/>
              </a:ext>
            </a:extLst>
          </p:cNvPr>
          <p:cNvSpPr txBox="1"/>
          <p:nvPr/>
        </p:nvSpPr>
        <p:spPr>
          <a:xfrm>
            <a:off x="3810000" y="603541"/>
            <a:ext cx="457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Month – September – November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78FA7-015D-5A6C-7258-301B222F6F63}"/>
              </a:ext>
            </a:extLst>
          </p:cNvPr>
          <p:cNvSpPr txBox="1"/>
          <p:nvPr/>
        </p:nvSpPr>
        <p:spPr>
          <a:xfrm>
            <a:off x="7038975" y="2565789"/>
            <a:ext cx="382905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Revenue Generated</a:t>
            </a:r>
          </a:p>
          <a:p>
            <a:endParaRPr lang="en-US" sz="2600" b="1" dirty="0"/>
          </a:p>
          <a:p>
            <a:pPr algn="ctr"/>
            <a:r>
              <a:rPr lang="en-US" sz="2600" b="1" dirty="0"/>
              <a:t>4+ Lakh </a:t>
            </a:r>
          </a:p>
        </p:txBody>
      </p:sp>
    </p:spTree>
    <p:extLst>
      <p:ext uri="{BB962C8B-B14F-4D97-AF65-F5344CB8AC3E}">
        <p14:creationId xmlns:p14="http://schemas.microsoft.com/office/powerpoint/2010/main" val="138607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02410" y="1780004"/>
            <a:ext cx="9187180" cy="4376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will we make money – Revenue Model?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Service charges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Subscription by Customer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Subscription for Vendors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E-commerce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labelling </a:t>
            </a: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094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60849" y="1220039"/>
            <a:ext cx="849396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Competition/Rivals in the market?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 Force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mechanic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b="1" dirty="0">
              <a:latin typeface="Gill Sans MT" panose="020B05020201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1600" dirty="0">
              <a:latin typeface="Franklin Gothic Book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D0CD9-0754-7DF8-B54E-3597F94CB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59" y="2468116"/>
            <a:ext cx="2369782" cy="1203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8C4020-EE41-B5F5-A928-7B75FFA50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50" y="4025046"/>
            <a:ext cx="1947200" cy="120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8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D742BE93-43F8-4004-84EE-CB9F1CB87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78" y="1105678"/>
            <a:ext cx="4646643" cy="4646643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79D1EF-6EE0-1C67-1239-56147C2C0D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33" y="4254026"/>
            <a:ext cx="1629358" cy="1997484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0203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1"/>
          <p:cNvSpPr txBox="1"/>
          <p:nvPr/>
        </p:nvSpPr>
        <p:spPr>
          <a:xfrm>
            <a:off x="2086433" y="812163"/>
            <a:ext cx="8323800" cy="29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problem our startup is solving </a:t>
            </a:r>
            <a:r>
              <a:rPr b="1" i="0" lang="en-US" sz="2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Garamond"/>
              <a:buNone/>
            </a:pPr>
            <a:r>
              <a:t/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India automobile modification &amp; repairing sector is an unorganized sector. In Our startup SIBEY INDIA PVT LTD. we are trying to make the process of modification &amp; repairing of vehicles 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easy and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organize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d.</a:t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4" name="Google Shape;2054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37384" y="4606862"/>
            <a:ext cx="2272200" cy="1439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10"/>
              </a:srgbClr>
            </a:outerShdw>
          </a:effectLst>
        </p:spPr>
      </p:pic>
      <p:pic>
        <p:nvPicPr>
          <p:cNvPr id="2055" name="Google Shape;205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3373" y="3481780"/>
            <a:ext cx="2188800" cy="13863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10"/>
              </a:srgbClr>
            </a:outerShdw>
          </a:effectLst>
        </p:spPr>
      </p:pic>
      <p:sp>
        <p:nvSpPr>
          <p:cNvPr id="2056" name="Google Shape;2056;p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057" name="Google Shape;20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4736" y="4606862"/>
            <a:ext cx="2188800" cy="1439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10"/>
              </a:srgbClr>
            </a:outerShdw>
          </a:effectLst>
        </p:spPr>
      </p:pic>
      <p:pic>
        <p:nvPicPr>
          <p:cNvPr id="2058" name="Google Shape;205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4240" y="3429000"/>
            <a:ext cx="2204400" cy="1439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l">
              <a:srgbClr val="000000">
                <a:alpha val="4471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5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5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C14D3A-C15C-44EC-B076-C5EB16BEB963}"/>
              </a:ext>
            </a:extLst>
          </p:cNvPr>
          <p:cNvSpPr txBox="1"/>
          <p:nvPr/>
        </p:nvSpPr>
        <p:spPr>
          <a:xfrm>
            <a:off x="1290423" y="2690336"/>
            <a:ext cx="9611154" cy="147732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/>
            <a:r>
              <a:rPr lang="en-US" sz="5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Sibey</a:t>
            </a:r>
            <a:r>
              <a:rPr lang="en-US" sz="5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</a:t>
            </a: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Organising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Inordinatos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84DD7-13C1-151A-249E-0CDF0030C9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58" y="4851918"/>
            <a:ext cx="1636371" cy="2006082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3626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7747" y="862913"/>
            <a:ext cx="5850294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are we solving that problem </a:t>
            </a: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typical problem faced by customer is that they want to modify their vehicles but they don’t know exact cost, method, timeline etc. Here product of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SIBEY INDIA PVT LTD.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@mech-buddy comes handy as they instantly we solve their problem by offering genuine and quality service in a very friendly budget.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we have a On the spot servicing where customer can get service at their location apart from all these service’s @mech-buddy also offers spare parts, accessories &amp; refurbished spare parts in same platform.</a:t>
            </a:r>
          </a:p>
          <a:p>
            <a:endParaRPr lang="en-US" sz="2400" b="1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0927AA-E75A-3825-1CB6-F1F1340E89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241" y="663298"/>
            <a:ext cx="3910012" cy="553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4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2"/>
          <p:cNvSpPr/>
          <p:nvPr/>
        </p:nvSpPr>
        <p:spPr>
          <a:xfrm>
            <a:off x="1602480" y="1092309"/>
            <a:ext cx="7333200" cy="6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USP of our solution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spot Servicing of  Vehicles</a:t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Servicing by slot booking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Genuine vehicle modification service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Convert to EV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Refurbished spare parts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1333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61" name="Google Shape;206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00699" y="2248519"/>
            <a:ext cx="1653076" cy="165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2" name="Google Shape;2062;p2"/>
          <p:cNvSpPr txBox="1"/>
          <p:nvPr/>
        </p:nvSpPr>
        <p:spPr>
          <a:xfrm>
            <a:off x="1580346" y="5057805"/>
            <a:ext cx="936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Apart from all this, the future goals of Mech-Buddy will have a wide variety of the best services.  Such as R.T.O Related Services &amp; Vehicle rental services etc 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954123-CC02-816B-D252-4E41EC94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94" y="1139857"/>
            <a:ext cx="4910583" cy="37692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79E195-C4AC-3DD3-B55A-6CEFBD64021A}"/>
              </a:ext>
            </a:extLst>
          </p:cNvPr>
          <p:cNvSpPr/>
          <p:nvPr/>
        </p:nvSpPr>
        <p:spPr>
          <a:xfrm>
            <a:off x="6719486" y="4500460"/>
            <a:ext cx="3814776" cy="3265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BC705-03EC-2CD1-D0AE-E77BB468588B}"/>
              </a:ext>
            </a:extLst>
          </p:cNvPr>
          <p:cNvSpPr txBox="1"/>
          <p:nvPr/>
        </p:nvSpPr>
        <p:spPr>
          <a:xfrm>
            <a:off x="7589731" y="4479080"/>
            <a:ext cx="207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On The Spot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A1D45F-A237-7130-8052-AB7DC1CE3C9F}"/>
              </a:ext>
            </a:extLst>
          </p:cNvPr>
          <p:cNvSpPr txBox="1"/>
          <p:nvPr/>
        </p:nvSpPr>
        <p:spPr>
          <a:xfrm>
            <a:off x="1098509" y="1917640"/>
            <a:ext cx="4331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On The Spot Servicing ( Bikes 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70EE58C-7B73-EA80-02F5-C3059E5B4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029919"/>
              </p:ext>
            </p:extLst>
          </p:nvPr>
        </p:nvGraphicFramePr>
        <p:xfrm>
          <a:off x="1278723" y="2561565"/>
          <a:ext cx="3970694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5347">
                  <a:extLst>
                    <a:ext uri="{9D8B030D-6E8A-4147-A177-3AD203B41FA5}">
                      <a16:colId xmlns:a16="http://schemas.microsoft.com/office/drawing/2014/main" val="3509373672"/>
                    </a:ext>
                  </a:extLst>
                </a:gridCol>
                <a:gridCol w="1985347">
                  <a:extLst>
                    <a:ext uri="{9D8B030D-6E8A-4147-A177-3AD203B41FA5}">
                      <a16:colId xmlns:a16="http://schemas.microsoft.com/office/drawing/2014/main" val="570607927"/>
                    </a:ext>
                  </a:extLst>
                </a:gridCol>
              </a:tblGrid>
              <a:tr h="3046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211087"/>
                  </a:ext>
                </a:extLst>
              </a:tr>
              <a:tr h="300493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IN" dirty="0"/>
                        <a:t>0-5 km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Free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665122"/>
                  </a:ext>
                </a:extLst>
              </a:tr>
              <a:tr h="3046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05-25km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149/- Visit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237849"/>
                  </a:ext>
                </a:extLst>
              </a:tr>
              <a:tr h="3046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25-50km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249/- Visit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395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157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E52F1C-AD40-6305-96D1-39E29A23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93" y="1315616"/>
            <a:ext cx="3997385" cy="3832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E5F33-4E14-738E-587C-3250663E1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349" y="1315616"/>
            <a:ext cx="3995187" cy="3832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BDEE87-CE7C-5F31-7CC5-EC75DCC9E901}"/>
              </a:ext>
            </a:extLst>
          </p:cNvPr>
          <p:cNvSpPr txBox="1"/>
          <p:nvPr/>
        </p:nvSpPr>
        <p:spPr>
          <a:xfrm>
            <a:off x="4797681" y="5542384"/>
            <a:ext cx="3581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Full Body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84385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78294" y="1642188"/>
            <a:ext cx="9137779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can be our customers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Target Audience is the upper class , upper middle class , middle class &amp; lower middle class.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Specially age group b/w 18-45 year’s</a:t>
            </a:r>
          </a:p>
          <a:p>
            <a:pPr algn="ctr"/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1600" dirty="0">
              <a:latin typeface="Gill Sans MT" panose="020B0502020104020203" pitchFamily="34" charset="0"/>
            </a:endParaRPr>
          </a:p>
          <a:p>
            <a:pPr algn="ctr"/>
            <a:endParaRPr lang="en-US" altLang="en-US" sz="2400" dirty="0">
              <a:latin typeface="Gill Sans MT" panose="020B0502020104020203" pitchFamily="34" charset="0"/>
            </a:endParaRPr>
          </a:p>
          <a:p>
            <a:pPr algn="ctr"/>
            <a:r>
              <a:rPr lang="en-US" altLang="en-US" sz="2400" b="1" i="1" dirty="0">
                <a:latin typeface="Gill Sans MT" panose="020B0502020104020203" pitchFamily="34" charset="0"/>
              </a:rPr>
              <a:t>Every person who uses a vehicle will be our customer</a:t>
            </a:r>
            <a:r>
              <a:rPr lang="en-US" altLang="en-US" sz="2400" dirty="0">
                <a:latin typeface="Gill Sans MT" panose="020B0502020104020203" pitchFamily="34" charset="0"/>
              </a:rPr>
              <a:t>.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en-US" sz="2400" b="1" dirty="0">
              <a:latin typeface="Gill Sans MT" panose="020B0502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1FAC9-71C2-BA7C-F250-72C3CAB79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664" y="783414"/>
            <a:ext cx="1102115" cy="110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3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64630" y="695004"/>
            <a:ext cx="586273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Status/Stage of our startup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en-US" sz="2400" b="1" dirty="0">
              <a:latin typeface="Gill Sans MT" panose="020B05020201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en-US" sz="2400" b="1" dirty="0">
              <a:latin typeface="Gill Sans MT" panose="020B05020201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altLang="en-US" sz="2400" b="1" dirty="0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252C5-97D0-C8D1-6DA4-A8B8E1F3A4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04414">
            <a:off x="10573268" y="5330017"/>
            <a:ext cx="899676" cy="899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B7204B-6842-6686-264F-C18C8F1DE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86" y="2029575"/>
            <a:ext cx="4303807" cy="27988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596DF-B8E2-A715-9E27-F6D710DA3C21}"/>
              </a:ext>
            </a:extLst>
          </p:cNvPr>
          <p:cNvSpPr txBox="1"/>
          <p:nvPr/>
        </p:nvSpPr>
        <p:spPr>
          <a:xfrm>
            <a:off x="1724234" y="1726055"/>
            <a:ext cx="31164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/>
              <a:t>Number of Vendor’s - 40+ 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DFAF4-1082-3820-2EDD-81ACF98FB93D}"/>
              </a:ext>
            </a:extLst>
          </p:cNvPr>
          <p:cNvSpPr txBox="1"/>
          <p:nvPr/>
        </p:nvSpPr>
        <p:spPr>
          <a:xfrm>
            <a:off x="6218886" y="4923056"/>
            <a:ext cx="43038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200" b="1" dirty="0"/>
              <a:t>INDORE , MADHYA PRADESH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EF6925F-8C47-6BC4-1108-0169474C32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2656112"/>
              </p:ext>
            </p:extLst>
          </p:nvPr>
        </p:nvGraphicFramePr>
        <p:xfrm>
          <a:off x="1012726" y="2207565"/>
          <a:ext cx="4303807" cy="3786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75556436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